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67" r:id="rId5"/>
    <p:sldId id="258" r:id="rId6"/>
    <p:sldId id="268" r:id="rId7"/>
    <p:sldId id="259" r:id="rId8"/>
    <p:sldId id="260" r:id="rId9"/>
    <p:sldId id="263" r:id="rId10"/>
    <p:sldId id="271" r:id="rId11"/>
    <p:sldId id="264" r:id="rId12"/>
    <p:sldId id="261" r:id="rId13"/>
    <p:sldId id="262" r:id="rId14"/>
    <p:sldId id="265" r:id="rId15"/>
    <p:sldId id="270" r:id="rId16"/>
    <p:sldId id="266" r:id="rId17"/>
    <p:sldId id="269" r:id="rId18"/>
    <p:sldId id="272" r:id="rId19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AE51-9934-4F31-85A7-C35A104D40CB}" type="datetimeFigureOut">
              <a:rPr lang="id-ID" smtClean="0"/>
              <a:t>09/09/2015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9EB9-B4EB-4A13-BBD6-89BDAF3C5D4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52324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AE51-9934-4F31-85A7-C35A104D40CB}" type="datetimeFigureOut">
              <a:rPr lang="id-ID" smtClean="0"/>
              <a:t>09/09/2015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9EB9-B4EB-4A13-BBD6-89BDAF3C5D4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80739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AE51-9934-4F31-85A7-C35A104D40CB}" type="datetimeFigureOut">
              <a:rPr lang="id-ID" smtClean="0"/>
              <a:t>09/09/2015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9EB9-B4EB-4A13-BBD6-89BDAF3C5D4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49385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AE51-9934-4F31-85A7-C35A104D40CB}" type="datetimeFigureOut">
              <a:rPr lang="id-ID" smtClean="0"/>
              <a:t>09/09/2015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9EB9-B4EB-4A13-BBD6-89BDAF3C5D4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60581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AE51-9934-4F31-85A7-C35A104D40CB}" type="datetimeFigureOut">
              <a:rPr lang="id-ID" smtClean="0"/>
              <a:t>09/09/2015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9EB9-B4EB-4A13-BBD6-89BDAF3C5D4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67089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AE51-9934-4F31-85A7-C35A104D40CB}" type="datetimeFigureOut">
              <a:rPr lang="id-ID" smtClean="0"/>
              <a:t>09/09/2015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9EB9-B4EB-4A13-BBD6-89BDAF3C5D4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10890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AE51-9934-4F31-85A7-C35A104D40CB}" type="datetimeFigureOut">
              <a:rPr lang="id-ID" smtClean="0"/>
              <a:t>09/09/2015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9EB9-B4EB-4A13-BBD6-89BDAF3C5D4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38268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AE51-9934-4F31-85A7-C35A104D40CB}" type="datetimeFigureOut">
              <a:rPr lang="id-ID" smtClean="0"/>
              <a:t>09/09/2015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9EB9-B4EB-4A13-BBD6-89BDAF3C5D4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76599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AE51-9934-4F31-85A7-C35A104D40CB}" type="datetimeFigureOut">
              <a:rPr lang="id-ID" smtClean="0"/>
              <a:t>09/09/2015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9EB9-B4EB-4A13-BBD6-89BDAF3C5D4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8326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AE51-9934-4F31-85A7-C35A104D40CB}" type="datetimeFigureOut">
              <a:rPr lang="id-ID" smtClean="0"/>
              <a:t>09/09/2015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9EB9-B4EB-4A13-BBD6-89BDAF3C5D4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69239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AE51-9934-4F31-85A7-C35A104D40CB}" type="datetimeFigureOut">
              <a:rPr lang="id-ID" smtClean="0"/>
              <a:t>09/09/2015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9EB9-B4EB-4A13-BBD6-89BDAF3C5D4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3582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0AE51-9934-4F31-85A7-C35A104D40CB}" type="datetimeFigureOut">
              <a:rPr lang="id-ID" smtClean="0"/>
              <a:t>09/09/2015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99EB9-B4EB-4A13-BBD6-89BDAF3C5D4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95928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60649"/>
            <a:ext cx="9144000" cy="1584175"/>
          </a:xfrm>
        </p:spPr>
        <p:txBody>
          <a:bodyPr>
            <a:normAutofit fontScale="90000"/>
          </a:bodyPr>
          <a:lstStyle/>
          <a:p>
            <a:r>
              <a:rPr lang="id-ID" sz="5400" dirty="0" smtClean="0">
                <a:solidFill>
                  <a:srgbClr val="0070C0"/>
                </a:solidFill>
                <a:latin typeface="Aharoni" pitchFamily="2" charset="-79"/>
                <a:ea typeface="GungsuhChe" pitchFamily="49" charset="-127"/>
                <a:cs typeface="Aharoni" pitchFamily="2" charset="-79"/>
              </a:rPr>
              <a:t>APA ITU </a:t>
            </a:r>
            <a:r>
              <a:rPr lang="id-ID" sz="5400" dirty="0" smtClean="0">
                <a:solidFill>
                  <a:srgbClr val="0070C0"/>
                </a:solidFill>
                <a:latin typeface="Aharoni" pitchFamily="2" charset="-79"/>
                <a:ea typeface="GungsuhChe" pitchFamily="49" charset="-127"/>
                <a:cs typeface="Aharoni" pitchFamily="2" charset="-79"/>
              </a:rPr>
              <a:t/>
            </a:r>
            <a:br>
              <a:rPr lang="id-ID" sz="5400" dirty="0" smtClean="0">
                <a:solidFill>
                  <a:srgbClr val="0070C0"/>
                </a:solidFill>
                <a:latin typeface="Aharoni" pitchFamily="2" charset="-79"/>
                <a:ea typeface="GungsuhChe" pitchFamily="49" charset="-127"/>
                <a:cs typeface="Aharoni" pitchFamily="2" charset="-79"/>
              </a:rPr>
            </a:br>
            <a:r>
              <a:rPr lang="id-ID" sz="5400" dirty="0" smtClean="0">
                <a:solidFill>
                  <a:srgbClr val="0070C0"/>
                </a:solidFill>
                <a:latin typeface="Aharoni" pitchFamily="2" charset="-79"/>
                <a:ea typeface="GungsuhChe" pitchFamily="49" charset="-127"/>
                <a:cs typeface="Aharoni" pitchFamily="2" charset="-79"/>
              </a:rPr>
              <a:t>PERJANJIAN </a:t>
            </a:r>
            <a:r>
              <a:rPr lang="id-ID" sz="5400" dirty="0" smtClean="0">
                <a:solidFill>
                  <a:srgbClr val="0070C0"/>
                </a:solidFill>
                <a:latin typeface="Aharoni" pitchFamily="2" charset="-79"/>
                <a:ea typeface="GungsuhChe" pitchFamily="49" charset="-127"/>
                <a:cs typeface="Aharoni" pitchFamily="2" charset="-79"/>
              </a:rPr>
              <a:t>LAMA ? </a:t>
            </a:r>
            <a:endParaRPr lang="id-ID" sz="5400" dirty="0">
              <a:solidFill>
                <a:srgbClr val="0070C0"/>
              </a:solidFill>
              <a:latin typeface="Aharoni" pitchFamily="2" charset="-79"/>
              <a:ea typeface="GungsuhChe" pitchFamily="49" charset="-127"/>
              <a:cs typeface="Aharoni" pitchFamily="2" charset="-79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000250"/>
            <a:ext cx="3960440" cy="394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191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id-ID" dirty="0" smtClean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Perjanjian </a:t>
            </a:r>
            <a:r>
              <a:rPr lang="id-ID" dirty="0" smtClean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Lama ditulis dalam bahasa Ibrani. </a:t>
            </a:r>
            <a:endParaRPr lang="id-ID" dirty="0" smtClean="0">
              <a:solidFill>
                <a:schemeClr val="accent6">
                  <a:lumMod val="75000"/>
                </a:schemeClr>
              </a:solidFill>
              <a:latin typeface="Gill Sans MT Condensed" pitchFamily="34" charset="0"/>
              <a:ea typeface="GungsuhChe" pitchFamily="49" charset="-127"/>
            </a:endParaRPr>
          </a:p>
          <a:p>
            <a:pPr marL="0" indent="0" algn="just">
              <a:buNone/>
            </a:pPr>
            <a:r>
              <a:rPr lang="id-ID" dirty="0" smtClean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Proses </a:t>
            </a:r>
            <a:r>
              <a:rPr lang="id-ID" dirty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penulisan kitab-kitab </a:t>
            </a:r>
            <a:r>
              <a:rPr lang="id-ID" dirty="0" smtClean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PL-</a:t>
            </a:r>
            <a:r>
              <a:rPr lang="id-ID" dirty="0" smtClean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  <a:sym typeface="Wingdings" pitchFamily="2" charset="2"/>
              </a:rPr>
              <a:t>--&gt; </a:t>
            </a:r>
            <a:r>
              <a:rPr lang="id-ID" dirty="0" smtClean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tradisi </a:t>
            </a:r>
            <a:r>
              <a:rPr lang="id-ID" dirty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lisan (berita dari mulut ke mulut) dan belum ditulis (meski tidak untuk semua kitab diawali dengan tradisi lisan</a:t>
            </a:r>
            <a:r>
              <a:rPr lang="id-ID" dirty="0" smtClean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)---&gt; secara </a:t>
            </a:r>
            <a:r>
              <a:rPr lang="id-ID" dirty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bertahap dituliskan oleh para penulis yang jumlahnya tidak hanya satu. </a:t>
            </a:r>
            <a:endParaRPr lang="id-ID" dirty="0" smtClean="0">
              <a:solidFill>
                <a:schemeClr val="accent6">
                  <a:lumMod val="75000"/>
                </a:schemeClr>
              </a:solidFill>
              <a:latin typeface="Gill Sans MT Condensed" pitchFamily="34" charset="0"/>
              <a:ea typeface="GungsuhChe" pitchFamily="49" charset="-127"/>
            </a:endParaRPr>
          </a:p>
          <a:p>
            <a:pPr marL="0" indent="0" algn="just">
              <a:buNone/>
            </a:pPr>
            <a:r>
              <a:rPr lang="id-ID" dirty="0" smtClean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Kitab </a:t>
            </a:r>
            <a:r>
              <a:rPr lang="id-ID" dirty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Taurat </a:t>
            </a:r>
            <a:r>
              <a:rPr lang="id-ID" dirty="0" smtClean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ditulis </a:t>
            </a:r>
            <a:r>
              <a:rPr lang="id-ID" dirty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oleh </a:t>
            </a:r>
            <a:r>
              <a:rPr lang="id-ID" dirty="0" smtClean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Musa</a:t>
            </a:r>
          </a:p>
          <a:p>
            <a:pPr marL="0" indent="0" algn="just">
              <a:buNone/>
            </a:pPr>
            <a:r>
              <a:rPr lang="id-ID" dirty="0" smtClean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kitab-kitab </a:t>
            </a:r>
            <a:r>
              <a:rPr lang="id-ID" dirty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para Nabi ditulis oleh para Nabi itu </a:t>
            </a:r>
            <a:r>
              <a:rPr lang="id-ID" dirty="0" smtClean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sendiri</a:t>
            </a:r>
          </a:p>
          <a:p>
            <a:pPr marL="0" indent="0" algn="just">
              <a:buNone/>
            </a:pPr>
            <a:r>
              <a:rPr lang="id-ID" dirty="0" smtClean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kitab-kitab </a:t>
            </a:r>
            <a:r>
              <a:rPr lang="id-ID" dirty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lain pun juga ditulis oleh para tokohnya (yang diceritakan dalam tulisan tersebut</a:t>
            </a:r>
            <a:r>
              <a:rPr lang="id-ID" dirty="0" smtClean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). </a:t>
            </a:r>
          </a:p>
          <a:p>
            <a:pPr marL="0" indent="0" algn="just">
              <a:buNone/>
            </a:pPr>
            <a:r>
              <a:rPr lang="id-ID" dirty="0" smtClean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Ada tulisan-tulisan </a:t>
            </a:r>
            <a:r>
              <a:rPr lang="id-ID" dirty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dalam </a:t>
            </a:r>
            <a:r>
              <a:rPr lang="id-ID" dirty="0" smtClean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kitab-kitab ditulis </a:t>
            </a:r>
            <a:r>
              <a:rPr lang="id-ID" dirty="0">
                <a:solidFill>
                  <a:schemeClr val="accent6">
                    <a:lumMod val="75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oleh orang-orang yang tidak dikenal meski ada pula kitab yang ditulis oleh para tokohnya sendiri</a:t>
            </a:r>
          </a:p>
          <a:p>
            <a:pPr marL="0" indent="0" algn="just">
              <a:buNone/>
            </a:pPr>
            <a:endParaRPr lang="id-ID" dirty="0">
              <a:solidFill>
                <a:schemeClr val="accent6">
                  <a:lumMod val="75000"/>
                </a:schemeClr>
              </a:solidFill>
              <a:latin typeface="Gill Sans MT Condensed" pitchFamily="34" charset="0"/>
              <a:ea typeface="GungsuhChe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77259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lvl="0" indent="0" algn="just">
              <a:buNone/>
            </a:pPr>
            <a:r>
              <a:rPr lang="id-ID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Penetapan </a:t>
            </a:r>
            <a:r>
              <a:rPr lang="id-ID" dirty="0">
                <a:solidFill>
                  <a:schemeClr val="tx2">
                    <a:lumMod val="60000"/>
                    <a:lumOff val="40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ke-39 kitab tersebut sebagai kanon menurut tradisi terjadi pada sekitar tahun 95 M dalam sebuah konsili yang diadakan di Yamnia. </a:t>
            </a:r>
          </a:p>
          <a:p>
            <a:pPr marL="0" lvl="0" indent="0" algn="just">
              <a:buNone/>
            </a:pPr>
            <a:r>
              <a:rPr lang="id-ID" dirty="0">
                <a:solidFill>
                  <a:schemeClr val="tx2">
                    <a:lumMod val="60000"/>
                    <a:lumOff val="40000"/>
                  </a:schemeClr>
                </a:solidFill>
                <a:latin typeface="Gill Sans MT Condensed" pitchFamily="34" charset="0"/>
                <a:ea typeface="GungsuhChe" pitchFamily="49" charset="-127"/>
              </a:rPr>
              <a:t>Penetapan ini memberikan legitimasi, bahwa 39 kitab ini tergolong Kitab Suci. 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061056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d-ID" b="1" dirty="0" smtClean="0">
                <a:solidFill>
                  <a:schemeClr val="accent4">
                    <a:lumMod val="75000"/>
                  </a:schemeClr>
                </a:solidFill>
                <a:latin typeface="Nyala" pitchFamily="2" charset="0"/>
              </a:rPr>
              <a:t>Dalam </a:t>
            </a:r>
            <a:r>
              <a:rPr lang="id-ID" b="1" dirty="0">
                <a:solidFill>
                  <a:schemeClr val="accent4">
                    <a:lumMod val="75000"/>
                  </a:schemeClr>
                </a:solidFill>
                <a:latin typeface="Nyala" pitchFamily="2" charset="0"/>
              </a:rPr>
              <a:t>konsili </a:t>
            </a:r>
            <a:r>
              <a:rPr lang="id-ID" b="1" dirty="0" smtClean="0">
                <a:solidFill>
                  <a:schemeClr val="accent4">
                    <a:lumMod val="75000"/>
                  </a:schemeClr>
                </a:solidFill>
                <a:latin typeface="Nyala" pitchFamily="2" charset="0"/>
              </a:rPr>
              <a:t>Jamnia menetapkan </a:t>
            </a:r>
            <a:r>
              <a:rPr lang="id-ID" b="1" dirty="0">
                <a:solidFill>
                  <a:schemeClr val="accent4">
                    <a:lumMod val="75000"/>
                  </a:schemeClr>
                </a:solidFill>
                <a:latin typeface="Nyala" pitchFamily="2" charset="0"/>
              </a:rPr>
              <a:t>empat kriteria untuk menentukan kanon Kitab </a:t>
            </a:r>
            <a:r>
              <a:rPr lang="id-ID" b="1" dirty="0" smtClean="0">
                <a:solidFill>
                  <a:schemeClr val="accent4">
                    <a:lumMod val="75000"/>
                  </a:schemeClr>
                </a:solidFill>
                <a:latin typeface="Nyala" pitchFamily="2" charset="0"/>
              </a:rPr>
              <a:t> Suci :</a:t>
            </a:r>
            <a:endParaRPr lang="id-ID" b="1" dirty="0">
              <a:solidFill>
                <a:schemeClr val="accent4">
                  <a:lumMod val="75000"/>
                </a:schemeClr>
              </a:solidFill>
              <a:latin typeface="Nyala" pitchFamily="2" charset="0"/>
            </a:endParaRPr>
          </a:p>
          <a:p>
            <a:pPr marL="0" indent="0" algn="just">
              <a:buNone/>
            </a:pPr>
            <a:r>
              <a:rPr lang="id-ID" dirty="0" smtClean="0">
                <a:solidFill>
                  <a:schemeClr val="accent4">
                    <a:lumMod val="75000"/>
                  </a:schemeClr>
                </a:solidFill>
                <a:latin typeface="Nyala" pitchFamily="2" charset="0"/>
              </a:rPr>
              <a:t>- Ditulis </a:t>
            </a:r>
            <a:r>
              <a:rPr lang="id-ID" dirty="0">
                <a:solidFill>
                  <a:schemeClr val="accent4">
                    <a:lumMod val="75000"/>
                  </a:schemeClr>
                </a:solidFill>
                <a:latin typeface="Nyala" pitchFamily="2" charset="0"/>
              </a:rPr>
              <a:t>dalam bahasa Ibrani;</a:t>
            </a:r>
          </a:p>
          <a:p>
            <a:pPr marL="0" indent="0" algn="just">
              <a:buNone/>
            </a:pPr>
            <a:r>
              <a:rPr lang="id-ID" dirty="0" smtClean="0">
                <a:solidFill>
                  <a:schemeClr val="accent4">
                    <a:lumMod val="75000"/>
                  </a:schemeClr>
                </a:solidFill>
                <a:latin typeface="Nyala" pitchFamily="2" charset="0"/>
              </a:rPr>
              <a:t>- Sesuai </a:t>
            </a:r>
            <a:r>
              <a:rPr lang="id-ID" dirty="0">
                <a:solidFill>
                  <a:schemeClr val="accent4">
                    <a:lumMod val="75000"/>
                  </a:schemeClr>
                </a:solidFill>
                <a:latin typeface="Nyala" pitchFamily="2" charset="0"/>
              </a:rPr>
              <a:t>dengan Kitab Taurat;</a:t>
            </a:r>
          </a:p>
          <a:p>
            <a:pPr marL="0" indent="0" algn="just">
              <a:buNone/>
            </a:pPr>
            <a:r>
              <a:rPr lang="id-ID" dirty="0" smtClean="0">
                <a:solidFill>
                  <a:schemeClr val="accent4">
                    <a:lumMod val="75000"/>
                  </a:schemeClr>
                </a:solidFill>
                <a:latin typeface="Nyala" pitchFamily="2" charset="0"/>
              </a:rPr>
              <a:t>- lebih </a:t>
            </a:r>
            <a:r>
              <a:rPr lang="id-ID" dirty="0">
                <a:solidFill>
                  <a:schemeClr val="accent4">
                    <a:lumMod val="75000"/>
                  </a:schemeClr>
                </a:solidFill>
                <a:latin typeface="Nyala" pitchFamily="2" charset="0"/>
              </a:rPr>
              <a:t>tua dari jaman Ezra (sekitar 400 SM</a:t>
            </a:r>
            <a:r>
              <a:rPr lang="id-ID" dirty="0" smtClean="0">
                <a:solidFill>
                  <a:schemeClr val="accent4">
                    <a:lumMod val="75000"/>
                  </a:schemeClr>
                </a:solidFill>
                <a:latin typeface="Nyala" pitchFamily="2" charset="0"/>
              </a:rPr>
              <a:t>);</a:t>
            </a:r>
          </a:p>
          <a:p>
            <a:pPr marL="0" indent="0" algn="just">
              <a:buNone/>
            </a:pPr>
            <a:r>
              <a:rPr lang="id-ID" dirty="0" smtClean="0">
                <a:solidFill>
                  <a:schemeClr val="accent4">
                    <a:lumMod val="75000"/>
                  </a:schemeClr>
                </a:solidFill>
                <a:latin typeface="Nyala" pitchFamily="2" charset="0"/>
              </a:rPr>
              <a:t>- ditulis </a:t>
            </a:r>
            <a:r>
              <a:rPr lang="id-ID" dirty="0">
                <a:solidFill>
                  <a:schemeClr val="accent4">
                    <a:lumMod val="75000"/>
                  </a:schemeClr>
                </a:solidFill>
                <a:latin typeface="Nyala" pitchFamily="2" charset="0"/>
              </a:rPr>
              <a:t>di Palestina</a:t>
            </a:r>
            <a:r>
              <a:rPr lang="id-ID" dirty="0" smtClean="0">
                <a:solidFill>
                  <a:schemeClr val="accent4">
                    <a:lumMod val="75000"/>
                  </a:schemeClr>
                </a:solidFill>
                <a:latin typeface="Nyala" pitchFamily="2" charset="0"/>
              </a:rPr>
              <a:t>.</a:t>
            </a:r>
          </a:p>
          <a:p>
            <a:pPr marL="0" indent="0" algn="just">
              <a:buNone/>
            </a:pPr>
            <a:r>
              <a:rPr lang="id-ID" dirty="0" smtClean="0">
                <a:solidFill>
                  <a:schemeClr val="accent4">
                    <a:lumMod val="75000"/>
                  </a:schemeClr>
                </a:solidFill>
                <a:latin typeface="Nyala" pitchFamily="2" charset="0"/>
              </a:rPr>
              <a:t>Atas </a:t>
            </a:r>
            <a:r>
              <a:rPr lang="id-ID" dirty="0">
                <a:solidFill>
                  <a:schemeClr val="accent4">
                    <a:lumMod val="75000"/>
                  </a:schemeClr>
                </a:solidFill>
                <a:latin typeface="Nyala" pitchFamily="2" charset="0"/>
              </a:rPr>
              <a:t>kriteria-kriteria diatas </a:t>
            </a:r>
            <a:r>
              <a:rPr lang="id-ID" dirty="0" smtClean="0">
                <a:solidFill>
                  <a:schemeClr val="accent4">
                    <a:lumMod val="75000"/>
                  </a:schemeClr>
                </a:solidFill>
                <a:latin typeface="Nyala" pitchFamily="2" charset="0"/>
              </a:rPr>
              <a:t>maka tujuh </a:t>
            </a:r>
            <a:r>
              <a:rPr lang="id-ID" dirty="0">
                <a:solidFill>
                  <a:schemeClr val="accent4">
                    <a:lumMod val="75000"/>
                  </a:schemeClr>
                </a:solidFill>
                <a:latin typeface="Nyala" pitchFamily="2" charset="0"/>
              </a:rPr>
              <a:t>buku dari kanon </a:t>
            </a:r>
            <a:r>
              <a:rPr lang="id-ID" dirty="0" smtClean="0">
                <a:solidFill>
                  <a:schemeClr val="accent4">
                    <a:lumMod val="75000"/>
                  </a:schemeClr>
                </a:solidFill>
                <a:latin typeface="Nyala" pitchFamily="2" charset="0"/>
              </a:rPr>
              <a:t>Alexandria ditolak, yaitu</a:t>
            </a:r>
            <a:r>
              <a:rPr lang="id-ID" dirty="0">
                <a:solidFill>
                  <a:schemeClr val="accent4">
                    <a:lumMod val="75000"/>
                  </a:schemeClr>
                </a:solidFill>
                <a:latin typeface="Nyala" pitchFamily="2" charset="0"/>
              </a:rPr>
              <a:t>: Tobit, Yudit, Kebijaksanaan Salomo, Sirakh, Barukh, 1 Makabe, 2 Makabe, berikut tambahan-tambahan dari kitab Ester dan Daniel. </a:t>
            </a:r>
            <a:endParaRPr lang="id-ID" dirty="0" smtClean="0">
              <a:solidFill>
                <a:schemeClr val="accent4">
                  <a:lumMod val="75000"/>
                </a:schemeClr>
              </a:solidFill>
              <a:latin typeface="Nyala" pitchFamily="2" charset="0"/>
            </a:endParaRPr>
          </a:p>
          <a:p>
            <a:pPr marL="0" indent="0" algn="just">
              <a:buNone/>
            </a:pPr>
            <a:endParaRPr lang="id-ID" dirty="0">
              <a:solidFill>
                <a:schemeClr val="accent4">
                  <a:lumMod val="75000"/>
                </a:schemeClr>
              </a:solidFill>
              <a:latin typeface="Nyala" pitchFamily="2" charset="0"/>
            </a:endParaRPr>
          </a:p>
          <a:p>
            <a:pPr marL="0" indent="0" algn="just">
              <a:buNone/>
            </a:pPr>
            <a:endParaRPr lang="id-ID" dirty="0">
              <a:solidFill>
                <a:schemeClr val="accent2">
                  <a:lumMod val="60000"/>
                  <a:lumOff val="40000"/>
                </a:schemeClr>
              </a:solidFill>
              <a:latin typeface="Nyal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413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id-ID" dirty="0" smtClean="0">
                <a:solidFill>
                  <a:schemeClr val="accent6">
                    <a:lumMod val="75000"/>
                  </a:schemeClr>
                </a:solidFill>
                <a:latin typeface="GungsuhChe" pitchFamily="49" charset="-127"/>
                <a:ea typeface="GungsuhChe" pitchFamily="49" charset="-127"/>
              </a:rPr>
              <a:t>PEMBAGIAN PERJANJIAN LAMA</a:t>
            </a:r>
            <a:endParaRPr lang="id-ID" dirty="0">
              <a:solidFill>
                <a:schemeClr val="accent6">
                  <a:lumMod val="75000"/>
                </a:schemeClr>
              </a:solidFill>
              <a:latin typeface="GungsuhChe" pitchFamily="49" charset="-127"/>
              <a:ea typeface="GungsuhChe" pitchFamily="49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2736"/>
            <a:ext cx="8568952" cy="561662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d-ID" dirty="0" smtClean="0">
                <a:solidFill>
                  <a:srgbClr val="0070C0"/>
                </a:solidFill>
              </a:rPr>
              <a:t>Kitab Hukum </a:t>
            </a:r>
            <a:r>
              <a:rPr lang="id-ID" dirty="0" smtClean="0">
                <a:solidFill>
                  <a:srgbClr val="0070C0"/>
                </a:solidFill>
              </a:rPr>
              <a:t>(kitab </a:t>
            </a:r>
            <a:r>
              <a:rPr lang="id-ID" dirty="0" smtClean="0">
                <a:solidFill>
                  <a:srgbClr val="0070C0"/>
                </a:solidFill>
              </a:rPr>
              <a:t>Taurat</a:t>
            </a:r>
            <a:r>
              <a:rPr lang="id-ID" dirty="0" smtClean="0">
                <a:solidFill>
                  <a:srgbClr val="0070C0"/>
                </a:solidFill>
              </a:rPr>
              <a:t>/pentatukh) </a:t>
            </a:r>
            <a:r>
              <a:rPr lang="id-ID" dirty="0" smtClean="0">
                <a:solidFill>
                  <a:srgbClr val="0070C0"/>
                </a:solidFill>
              </a:rPr>
              <a:t>- 5 kitab</a:t>
            </a:r>
          </a:p>
          <a:p>
            <a:pPr marL="0" indent="0">
              <a:buNone/>
            </a:pPr>
            <a:r>
              <a:rPr lang="id-ID" dirty="0" smtClean="0">
                <a:solidFill>
                  <a:srgbClr val="0070C0"/>
                </a:solidFill>
              </a:rPr>
              <a:t>Kejadian, Keluaran, Imamat, Bilangan, Ulangan</a:t>
            </a:r>
          </a:p>
          <a:p>
            <a:pPr marL="0" indent="0">
              <a:buNone/>
            </a:pPr>
            <a:endParaRPr lang="id-ID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id-ID" dirty="0" smtClean="0">
                <a:solidFill>
                  <a:srgbClr val="0070C0"/>
                </a:solidFill>
              </a:rPr>
              <a:t>Kitab-kitab Sejarah - 12 kitab</a:t>
            </a:r>
          </a:p>
          <a:p>
            <a:pPr marL="0" indent="0">
              <a:buNone/>
            </a:pPr>
            <a:r>
              <a:rPr lang="id-ID" dirty="0" smtClean="0">
                <a:solidFill>
                  <a:srgbClr val="0070C0"/>
                </a:solidFill>
              </a:rPr>
              <a:t>Yosua, Hakim-hakim, Rut, 1 Samuel, 2 Samuel, 1 Raja-Raja, 2 Raja-Raja, 1 Tawarikh, 2 Tawarikh, Ezra, Nehemia, Ester.</a:t>
            </a:r>
          </a:p>
          <a:p>
            <a:pPr marL="0" indent="0">
              <a:buNone/>
            </a:pPr>
            <a:endParaRPr lang="id-ID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id-ID" dirty="0" smtClean="0">
                <a:solidFill>
                  <a:srgbClr val="0070C0"/>
                </a:solidFill>
              </a:rPr>
              <a:t>Puisi - 5 kitab</a:t>
            </a:r>
          </a:p>
          <a:p>
            <a:pPr marL="0" indent="0">
              <a:buNone/>
            </a:pPr>
            <a:r>
              <a:rPr lang="id-ID" dirty="0" smtClean="0">
                <a:solidFill>
                  <a:srgbClr val="0070C0"/>
                </a:solidFill>
              </a:rPr>
              <a:t>Ayub, Mazmur, Amsal, Pengkhotbah, Kidung Agung</a:t>
            </a:r>
          </a:p>
          <a:p>
            <a:pPr marL="0" indent="0">
              <a:buNone/>
            </a:pPr>
            <a:endParaRPr lang="id-ID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id-ID" dirty="0" smtClean="0">
                <a:solidFill>
                  <a:srgbClr val="0070C0"/>
                </a:solidFill>
              </a:rPr>
              <a:t>Nubuat - 17 kitab</a:t>
            </a:r>
          </a:p>
          <a:p>
            <a:pPr marL="0" indent="0">
              <a:buNone/>
            </a:pPr>
            <a:r>
              <a:rPr lang="id-ID" dirty="0" smtClean="0">
                <a:solidFill>
                  <a:srgbClr val="0070C0"/>
                </a:solidFill>
              </a:rPr>
              <a:t>Nabi-nabi besar - Yesaya, Yeremia, Ratapan, Yehezkiel, Daniel</a:t>
            </a:r>
          </a:p>
          <a:p>
            <a:pPr marL="0" indent="0">
              <a:buNone/>
            </a:pPr>
            <a:r>
              <a:rPr lang="id-ID" dirty="0" smtClean="0">
                <a:solidFill>
                  <a:srgbClr val="0070C0"/>
                </a:solidFill>
              </a:rPr>
              <a:t>Nabi-nabi kecil   - Hosea, Yoel, Amos, Obaja, Yunus, Mikha, Nahum, Habakuk, Zefanya, Hagai, Zakharia, Maleakhi.</a:t>
            </a:r>
            <a:endParaRPr lang="id-ID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66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640960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99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>
                <a:solidFill>
                  <a:schemeClr val="accent6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Kitab-kitab </a:t>
            </a:r>
            <a:r>
              <a:rPr lang="id-ID" dirty="0" smtClean="0">
                <a:solidFill>
                  <a:schemeClr val="accent6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Hukum</a:t>
            </a:r>
            <a:br>
              <a:rPr lang="id-ID" dirty="0" smtClean="0">
                <a:solidFill>
                  <a:schemeClr val="accent6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</a:br>
            <a:endParaRPr lang="id-ID" dirty="0">
              <a:solidFill>
                <a:schemeClr val="accent6">
                  <a:lumMod val="7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764704"/>
            <a:ext cx="8352928" cy="5904656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id-ID" b="1" dirty="0" smtClean="0">
                <a:solidFill>
                  <a:schemeClr val="accent6">
                    <a:lumMod val="50000"/>
                  </a:schemeClr>
                </a:solidFill>
              </a:rPr>
              <a:t>Kejadian</a:t>
            </a:r>
            <a:r>
              <a:rPr lang="id-ID" dirty="0" smtClean="0">
                <a:solidFill>
                  <a:srgbClr val="002060"/>
                </a:solidFill>
              </a:rPr>
              <a:t> - Penciptaan, Kejatuhan, Banjir besar, penyebaran bangsa-bangsa, Abraham, Ishak, Yakub, dan Yusuf. Perbudakan di Mesir.</a:t>
            </a:r>
          </a:p>
          <a:p>
            <a:pPr marL="0" indent="0" algn="just">
              <a:buNone/>
            </a:pPr>
            <a:r>
              <a:rPr lang="id-ID" b="1" dirty="0" smtClean="0">
                <a:solidFill>
                  <a:schemeClr val="accent6">
                    <a:lumMod val="50000"/>
                  </a:schemeClr>
                </a:solidFill>
              </a:rPr>
              <a:t>Keluaran</a:t>
            </a:r>
            <a:r>
              <a:rPr lang="id-ID" dirty="0" smtClean="0">
                <a:solidFill>
                  <a:srgbClr val="002060"/>
                </a:solidFill>
              </a:rPr>
              <a:t> </a:t>
            </a:r>
            <a:r>
              <a:rPr lang="id-ID" dirty="0" smtClean="0">
                <a:solidFill>
                  <a:srgbClr val="002060"/>
                </a:solidFill>
              </a:rPr>
              <a:t>- Perbudakan, Musa, 10 tulah, Paskah, Meninggalkan Mesir, Penyeberangan Laut Merah, Gunung Sinai dan kesepuluh Perintah Allah.</a:t>
            </a:r>
          </a:p>
          <a:p>
            <a:pPr marL="0" indent="0" algn="just">
              <a:buNone/>
            </a:pPr>
            <a:r>
              <a:rPr lang="id-ID" b="1" dirty="0" smtClean="0">
                <a:solidFill>
                  <a:schemeClr val="accent6">
                    <a:lumMod val="50000"/>
                  </a:schemeClr>
                </a:solidFill>
              </a:rPr>
              <a:t>Imamat </a:t>
            </a:r>
            <a:r>
              <a:rPr lang="id-ID" dirty="0" smtClean="0">
                <a:solidFill>
                  <a:srgbClr val="002060"/>
                </a:solidFill>
              </a:rPr>
              <a:t>- Perintah-perintah mengenai sistem korban dan keimaman. Perintah-perintah mengenai kesucian moral.</a:t>
            </a:r>
          </a:p>
          <a:p>
            <a:pPr marL="0" indent="0" algn="just">
              <a:buNone/>
            </a:pPr>
            <a:r>
              <a:rPr lang="id-ID" b="1" dirty="0" smtClean="0">
                <a:solidFill>
                  <a:schemeClr val="accent6">
                    <a:lumMod val="50000"/>
                  </a:schemeClr>
                </a:solidFill>
              </a:rPr>
              <a:t>Bilangan</a:t>
            </a:r>
            <a:r>
              <a:rPr lang="id-ID" dirty="0" smtClean="0">
                <a:solidFill>
                  <a:srgbClr val="002060"/>
                </a:solidFill>
              </a:rPr>
              <a:t> </a:t>
            </a:r>
            <a:r>
              <a:rPr lang="id-ID" dirty="0" smtClean="0">
                <a:solidFill>
                  <a:srgbClr val="002060"/>
                </a:solidFill>
              </a:rPr>
              <a:t>- Masih di Gunung Sinai, rakyat Israel membuat patung untuk disembah, penghukuman, 40 tahun pengembaraan di padang gurun dimulai.</a:t>
            </a:r>
          </a:p>
          <a:p>
            <a:pPr marL="0" indent="0" algn="just">
              <a:buNone/>
            </a:pPr>
            <a:r>
              <a:rPr lang="id-ID" b="1" dirty="0" smtClean="0">
                <a:solidFill>
                  <a:schemeClr val="accent6">
                    <a:lumMod val="50000"/>
                  </a:schemeClr>
                </a:solidFill>
              </a:rPr>
              <a:t>Ulangan</a:t>
            </a:r>
            <a:r>
              <a:rPr lang="id-ID" dirty="0" smtClean="0">
                <a:solidFill>
                  <a:srgbClr val="002060"/>
                </a:solidFill>
              </a:rPr>
              <a:t> </a:t>
            </a:r>
            <a:r>
              <a:rPr lang="id-ID" dirty="0" smtClean="0">
                <a:solidFill>
                  <a:srgbClr val="002060"/>
                </a:solidFill>
              </a:rPr>
              <a:t>- Penjelasan Musa mengenai tindakan Allah atas bangsa Israel, Kesepuluh Firman (Perintah Allah), hukum-hukum mengenai tata cara ibadah, hukum sosial dan sipil, and pembaharuan perjanjian.</a:t>
            </a:r>
          </a:p>
          <a:p>
            <a:pPr marL="0" indent="0">
              <a:buNone/>
            </a:pPr>
            <a:endParaRPr lang="id-ID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id-ID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26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>
                <a:solidFill>
                  <a:schemeClr val="accent6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Kitab-kitab Sejarah</a:t>
            </a:r>
            <a:r>
              <a:rPr lang="id-ID" dirty="0" smtClean="0">
                <a:solidFill>
                  <a:schemeClr val="accent6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/>
            </a:r>
            <a:br>
              <a:rPr lang="id-ID" dirty="0" smtClean="0">
                <a:solidFill>
                  <a:schemeClr val="accent6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</a:br>
            <a:endParaRPr lang="id-ID" dirty="0">
              <a:solidFill>
                <a:schemeClr val="accent6">
                  <a:lumMod val="7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88632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id-ID" b="1" dirty="0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Yosua</a:t>
            </a:r>
            <a:r>
              <a:rPr lang="id-ID" dirty="0" smtClean="0">
                <a:solidFill>
                  <a:srgbClr val="7030A0"/>
                </a:solidFill>
                <a:latin typeface="Arial Narrow" pitchFamily="34" charset="0"/>
              </a:rPr>
              <a:t> - Paruh pertama kitab Yosua berbicara tentang 7 tahun penaklukan Tanah Perjanjian. Paruh kedua mengenai pembagian Tanah tersebut kepada bangsa Israel.</a:t>
            </a:r>
          </a:p>
          <a:p>
            <a:pPr marL="0" indent="0" algn="just">
              <a:buNone/>
            </a:pPr>
            <a:endParaRPr lang="id-ID" dirty="0" smtClean="0">
              <a:solidFill>
                <a:srgbClr val="7030A0"/>
              </a:solidFill>
              <a:latin typeface="Arial Narrow" pitchFamily="34" charset="0"/>
            </a:endParaRPr>
          </a:p>
          <a:p>
            <a:pPr marL="0" indent="0" algn="just">
              <a:buNone/>
            </a:pPr>
            <a:r>
              <a:rPr lang="id-ID" b="1" dirty="0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Hakim-hakim</a:t>
            </a:r>
            <a:r>
              <a:rPr lang="id-ID" dirty="0" smtClean="0">
                <a:solidFill>
                  <a:srgbClr val="7030A0"/>
                </a:solidFill>
                <a:latin typeface="Arial Narrow" pitchFamily="34" charset="0"/>
              </a:rPr>
              <a:t> </a:t>
            </a:r>
            <a:r>
              <a:rPr lang="id-ID" dirty="0" smtClean="0">
                <a:solidFill>
                  <a:srgbClr val="7030A0"/>
                </a:solidFill>
                <a:latin typeface="Arial Narrow" pitchFamily="34" charset="0"/>
              </a:rPr>
              <a:t>- Masa Hakim-hakim. Banyak yang jahat. Bangsa Israel tidak mengusir semua penduduk Kanaan dan mulai mengambil bagian dalam penyembahan berhala. 7 putaran penindasan bangsa asing, penyesalan, dan pembebasan. Namun akhirnya, bangsa Israel gagal memetik pelajaran dari kejadian-kejadian tersebut.</a:t>
            </a:r>
          </a:p>
          <a:p>
            <a:pPr marL="0" indent="0" algn="just">
              <a:buNone/>
            </a:pPr>
            <a:endParaRPr lang="id-ID" dirty="0" smtClean="0">
              <a:solidFill>
                <a:srgbClr val="7030A0"/>
              </a:solidFill>
              <a:latin typeface="Arial Narrow" pitchFamily="34" charset="0"/>
            </a:endParaRPr>
          </a:p>
          <a:p>
            <a:pPr marL="0" indent="0" algn="just">
              <a:buNone/>
            </a:pPr>
            <a:r>
              <a:rPr lang="id-ID" b="1" dirty="0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Rut </a:t>
            </a:r>
            <a:r>
              <a:rPr lang="id-ID" dirty="0" smtClean="0">
                <a:solidFill>
                  <a:srgbClr val="7030A0"/>
                </a:solidFill>
                <a:latin typeface="Arial Narrow" pitchFamily="34" charset="0"/>
              </a:rPr>
              <a:t>- Boas mendapat hak menebus Rut, menebus Rut si orang Moab. Berbicara mengenai kebajikan, kasih, dan kesetiaan kepada Tuhan.</a:t>
            </a:r>
            <a:endParaRPr lang="id-ID" dirty="0">
              <a:solidFill>
                <a:srgbClr val="7030A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43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90465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d-ID" sz="3600" b="1" dirty="0" smtClean="0">
                <a:solidFill>
                  <a:schemeClr val="tx2"/>
                </a:solidFill>
                <a:latin typeface="Arial Narrow" pitchFamily="34" charset="0"/>
              </a:rPr>
              <a:t>Satu </a:t>
            </a:r>
            <a:r>
              <a:rPr lang="id-ID" sz="3600" b="1" dirty="0" smtClean="0">
                <a:solidFill>
                  <a:schemeClr val="tx2"/>
                </a:solidFill>
                <a:latin typeface="Arial Narrow" pitchFamily="34" charset="0"/>
              </a:rPr>
              <a:t>Samuel </a:t>
            </a:r>
            <a:r>
              <a:rPr lang="id-ID" sz="3600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- Samuel membawa bangsa Israel dari masa hakim-hakim ke Raja </a:t>
            </a:r>
            <a:r>
              <a:rPr lang="id-ID" sz="3600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Saul</a:t>
            </a:r>
          </a:p>
          <a:p>
            <a:pPr marL="0" indent="0" algn="just">
              <a:buNone/>
            </a:pPr>
            <a:r>
              <a:rPr lang="id-ID" sz="3600" b="1" dirty="0" smtClean="0">
                <a:solidFill>
                  <a:schemeClr val="tx2"/>
                </a:solidFill>
                <a:latin typeface="Arial Narrow" pitchFamily="34" charset="0"/>
              </a:rPr>
              <a:t>Dua </a:t>
            </a:r>
            <a:r>
              <a:rPr lang="id-ID" sz="3600" b="1" dirty="0" smtClean="0">
                <a:solidFill>
                  <a:schemeClr val="tx2"/>
                </a:solidFill>
                <a:latin typeface="Arial Narrow" pitchFamily="34" charset="0"/>
              </a:rPr>
              <a:t>Samuel </a:t>
            </a:r>
            <a:r>
              <a:rPr lang="id-ID" sz="3600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- Daud menjadi raja, berzinah, dan membunuh</a:t>
            </a:r>
            <a:r>
              <a:rPr lang="id-ID" sz="3600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.</a:t>
            </a:r>
          </a:p>
          <a:p>
            <a:pPr marL="0" indent="0" algn="just">
              <a:buNone/>
            </a:pPr>
            <a:r>
              <a:rPr lang="id-ID" sz="3600" b="1" dirty="0" smtClean="0">
                <a:solidFill>
                  <a:schemeClr val="tx2"/>
                </a:solidFill>
                <a:latin typeface="Arial Narrow" pitchFamily="34" charset="0"/>
              </a:rPr>
              <a:t>Satu </a:t>
            </a:r>
            <a:r>
              <a:rPr lang="id-ID" sz="3600" b="1" dirty="0" smtClean="0">
                <a:solidFill>
                  <a:schemeClr val="tx2"/>
                </a:solidFill>
                <a:latin typeface="Arial Narrow" pitchFamily="34" charset="0"/>
              </a:rPr>
              <a:t>Raja-Raja </a:t>
            </a:r>
            <a:r>
              <a:rPr lang="id-ID" sz="3600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- Salomo, kerajaan Israel menjadi kuat. Solomo mati dalam tahun 931 S.M., lalu perpecahan suku-suku: 10 ke utara dan 2 ke selatan</a:t>
            </a:r>
            <a:r>
              <a:rPr lang="id-ID" sz="3600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</a:rPr>
              <a:t>.</a:t>
            </a:r>
            <a:endParaRPr lang="id-ID" sz="3600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271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id-ID" b="1" dirty="0">
                <a:solidFill>
                  <a:srgbClr val="1F497D"/>
                </a:solidFill>
              </a:rPr>
              <a:t>Dua Raja-Raja </a:t>
            </a:r>
            <a:r>
              <a:rPr lang="id-ID" dirty="0">
                <a:solidFill>
                  <a:srgbClr val="C0504D">
                    <a:lumMod val="75000"/>
                  </a:srgbClr>
                </a:solidFill>
              </a:rPr>
              <a:t>- Kerajaan yang terpecah. Ke 19 raja-raja Israel adalah raja yang jahat; karenanya, ditawan di Assiria (722 S.M.). Di Yudea, 8 dari ke 19 raja adalah raja yang jahat namun ikut dibuang juga.</a:t>
            </a:r>
          </a:p>
          <a:p>
            <a:pPr marL="0" lvl="0" indent="0" algn="just">
              <a:buNone/>
            </a:pPr>
            <a:r>
              <a:rPr lang="id-ID" b="1" dirty="0">
                <a:solidFill>
                  <a:srgbClr val="1F497D"/>
                </a:solidFill>
              </a:rPr>
              <a:t>Satu Tawarikh </a:t>
            </a:r>
            <a:r>
              <a:rPr lang="id-ID" dirty="0">
                <a:solidFill>
                  <a:srgbClr val="C0504D">
                    <a:lumMod val="75000"/>
                  </a:srgbClr>
                </a:solidFill>
              </a:rPr>
              <a:t>- Menceritakan kembali sejarah bangsa Israel hingga meninggalnya Daud.</a:t>
            </a:r>
          </a:p>
          <a:p>
            <a:pPr marL="0" lvl="0" indent="0" algn="just">
              <a:buNone/>
            </a:pPr>
            <a:r>
              <a:rPr lang="id-ID" b="1" dirty="0">
                <a:solidFill>
                  <a:srgbClr val="1F497D"/>
                </a:solidFill>
              </a:rPr>
              <a:t>Dua Tawarikh </a:t>
            </a:r>
            <a:r>
              <a:rPr lang="id-ID" dirty="0">
                <a:solidFill>
                  <a:srgbClr val="C0504D">
                    <a:lumMod val="75000"/>
                  </a:srgbClr>
                </a:solidFill>
              </a:rPr>
              <a:t>- Menceritakan riwayat Salomo, pembangunan Bait Allah. Sejarah Yehuda.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838218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id-ID" sz="3200" dirty="0" smtClean="0"/>
              <a:t/>
            </a:r>
            <a:br>
              <a:rPr lang="id-ID" sz="3200" dirty="0" smtClean="0"/>
            </a:br>
            <a:r>
              <a:rPr lang="id-ID" sz="3200" dirty="0" smtClean="0">
                <a:solidFill>
                  <a:schemeClr val="accent6">
                    <a:lumMod val="50000"/>
                  </a:schemeClr>
                </a:solidFill>
                <a:latin typeface="Gill Sans Ultra Bold" pitchFamily="34" charset="0"/>
              </a:rPr>
              <a:t>Tiga </a:t>
            </a:r>
            <a:r>
              <a:rPr lang="id-ID" sz="3200" dirty="0">
                <a:solidFill>
                  <a:schemeClr val="accent6">
                    <a:lumMod val="50000"/>
                  </a:schemeClr>
                </a:solidFill>
                <a:latin typeface="Gill Sans Ultra Bold" pitchFamily="34" charset="0"/>
              </a:rPr>
              <a:t>K</a:t>
            </a:r>
            <a:r>
              <a:rPr lang="id-ID" sz="3200" dirty="0" smtClean="0">
                <a:solidFill>
                  <a:schemeClr val="accent6">
                    <a:lumMod val="50000"/>
                  </a:schemeClr>
                </a:solidFill>
                <a:latin typeface="Gill Sans Ultra Bold" pitchFamily="34" charset="0"/>
              </a:rPr>
              <a:t>itab Tentang </a:t>
            </a:r>
            <a:r>
              <a:rPr lang="id-ID" sz="3200" dirty="0">
                <a:solidFill>
                  <a:schemeClr val="accent6">
                    <a:lumMod val="50000"/>
                  </a:schemeClr>
                </a:solidFill>
                <a:latin typeface="Gill Sans Ultra Bold" pitchFamily="34" charset="0"/>
              </a:rPr>
              <a:t>R</a:t>
            </a:r>
            <a:r>
              <a:rPr lang="id-ID" sz="3200" dirty="0" smtClean="0">
                <a:solidFill>
                  <a:schemeClr val="accent6">
                    <a:lumMod val="50000"/>
                  </a:schemeClr>
                </a:solidFill>
                <a:latin typeface="Gill Sans Ultra Bold" pitchFamily="34" charset="0"/>
              </a:rPr>
              <a:t>estorasi </a:t>
            </a:r>
            <a:r>
              <a:rPr lang="id-ID" sz="3200" dirty="0" smtClean="0">
                <a:solidFill>
                  <a:schemeClr val="accent6">
                    <a:lumMod val="50000"/>
                  </a:schemeClr>
                </a:solidFill>
                <a:latin typeface="Gill Sans Ultra Bold" pitchFamily="34" charset="0"/>
              </a:rPr>
              <a:t>Israel</a:t>
            </a:r>
            <a:br>
              <a:rPr lang="id-ID" sz="3200" dirty="0" smtClean="0">
                <a:solidFill>
                  <a:schemeClr val="accent6">
                    <a:lumMod val="50000"/>
                  </a:schemeClr>
                </a:solidFill>
                <a:latin typeface="Gill Sans Ultra Bold" pitchFamily="34" charset="0"/>
              </a:rPr>
            </a:br>
            <a:endParaRPr lang="id-ID" sz="3200" dirty="0">
              <a:solidFill>
                <a:schemeClr val="accent6">
                  <a:lumMod val="50000"/>
                </a:schemeClr>
              </a:solidFill>
              <a:latin typeface="Gill Sans Ultra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76064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id-ID" b="1" dirty="0" smtClean="0">
                <a:solidFill>
                  <a:schemeClr val="accent6">
                    <a:lumMod val="50000"/>
                  </a:schemeClr>
                </a:solidFill>
              </a:rPr>
              <a:t>Ezra</a:t>
            </a:r>
            <a:r>
              <a:rPr lang="id-ID" dirty="0" smtClean="0">
                <a:solidFill>
                  <a:srgbClr val="0070C0"/>
                </a:solidFill>
              </a:rPr>
              <a:t> </a:t>
            </a:r>
            <a:r>
              <a:rPr lang="id-ID" dirty="0" smtClean="0">
                <a:solidFill>
                  <a:srgbClr val="0070C0"/>
                </a:solidFill>
              </a:rPr>
              <a:t>- Raja Koresy mengijinkan sebagian besar bangsa Israel kembali ke tanah Israel. Zerubabel memimpin mereka (539 S.M.). Ezra kembali belakangan bersama lebih banyak orang Yahudi (458 S.M.) Membangun Bait Allah</a:t>
            </a:r>
            <a:r>
              <a:rPr lang="id-ID" dirty="0" smtClean="0">
                <a:solidFill>
                  <a:srgbClr val="0070C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id-ID" b="1" dirty="0" smtClean="0">
                <a:solidFill>
                  <a:schemeClr val="accent6">
                    <a:lumMod val="50000"/>
                  </a:schemeClr>
                </a:solidFill>
              </a:rPr>
              <a:t>Nehemia</a:t>
            </a:r>
            <a:r>
              <a:rPr lang="id-ID" dirty="0" smtClean="0">
                <a:solidFill>
                  <a:srgbClr val="0070C0"/>
                </a:solidFill>
              </a:rPr>
              <a:t> </a:t>
            </a:r>
            <a:r>
              <a:rPr lang="id-ID" dirty="0" smtClean="0">
                <a:solidFill>
                  <a:srgbClr val="0070C0"/>
                </a:solidFill>
              </a:rPr>
              <a:t>- Membangun tembok Yerusalem. Nehemia mendapat ijin dari raja Persia untuk membangun kembali tembok-tembok tersebut (444 S.M.). Kebangunan di Israel</a:t>
            </a:r>
            <a:r>
              <a:rPr lang="id-ID" dirty="0" smtClean="0">
                <a:solidFill>
                  <a:srgbClr val="0070C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id-ID" b="1" dirty="0" smtClean="0">
                <a:solidFill>
                  <a:schemeClr val="accent6">
                    <a:lumMod val="50000"/>
                  </a:schemeClr>
                </a:solidFill>
              </a:rPr>
              <a:t>Ester </a:t>
            </a:r>
            <a:r>
              <a:rPr lang="id-ID" dirty="0" smtClean="0">
                <a:solidFill>
                  <a:srgbClr val="0070C0"/>
                </a:solidFill>
              </a:rPr>
              <a:t>- Menceritakan kejadian yang terjadi pada masa antara pasal 6 dan 7 dari kitab Ezra. Mordekai. Rencana untuk membunuh bangsa Israel.</a:t>
            </a:r>
            <a:endParaRPr lang="id-ID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20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/>
            </a:r>
            <a:br>
              <a:rPr lang="id-ID" dirty="0" smtClean="0"/>
            </a:br>
            <a:r>
              <a:rPr lang="id-ID" b="1" dirty="0" smtClean="0">
                <a:solidFill>
                  <a:schemeClr val="accent6">
                    <a:lumMod val="75000"/>
                  </a:schemeClr>
                </a:solidFill>
              </a:rPr>
              <a:t>Puisi</a:t>
            </a:r>
            <a:r>
              <a:rPr lang="id-ID" dirty="0" smtClean="0"/>
              <a:t/>
            </a:r>
            <a:br>
              <a:rPr lang="id-ID" dirty="0" smtClean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9046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d-ID" b="1" dirty="0" smtClean="0">
                <a:solidFill>
                  <a:schemeClr val="accent6">
                    <a:lumMod val="75000"/>
                  </a:schemeClr>
                </a:solidFill>
              </a:rPr>
              <a:t>Ayub</a:t>
            </a:r>
            <a:r>
              <a:rPr lang="id-ID" dirty="0" smtClean="0">
                <a:solidFill>
                  <a:srgbClr val="00B050"/>
                </a:solidFill>
              </a:rPr>
              <a:t> - Orang benar yang diuji oleh Allah. Berhadapan dengan kekuasaan Allah</a:t>
            </a:r>
            <a:r>
              <a:rPr lang="id-ID" dirty="0" smtClean="0">
                <a:solidFill>
                  <a:srgbClr val="00B05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id-ID" b="1" dirty="0" smtClean="0">
                <a:solidFill>
                  <a:schemeClr val="accent6">
                    <a:lumMod val="75000"/>
                  </a:schemeClr>
                </a:solidFill>
              </a:rPr>
              <a:t>Mazmur </a:t>
            </a:r>
            <a:r>
              <a:rPr lang="id-ID" dirty="0" smtClean="0">
                <a:solidFill>
                  <a:srgbClr val="00B050"/>
                </a:solidFill>
              </a:rPr>
              <a:t>- Terdiri dari 5 bagian. Puji-pujian dalam bentuk lagu. Mencakup tema yang </a:t>
            </a:r>
            <a:r>
              <a:rPr lang="id-ID" dirty="0" smtClean="0">
                <a:solidFill>
                  <a:srgbClr val="00B050"/>
                </a:solidFill>
              </a:rPr>
              <a:t>luas</a:t>
            </a:r>
          </a:p>
          <a:p>
            <a:pPr marL="0" indent="0" algn="just">
              <a:buNone/>
            </a:pPr>
            <a:r>
              <a:rPr lang="id-ID" b="1" dirty="0" smtClean="0">
                <a:solidFill>
                  <a:schemeClr val="accent6">
                    <a:lumMod val="75000"/>
                  </a:schemeClr>
                </a:solidFill>
              </a:rPr>
              <a:t>Amsal </a:t>
            </a:r>
            <a:r>
              <a:rPr lang="id-ID" dirty="0" smtClean="0">
                <a:solidFill>
                  <a:srgbClr val="00B050"/>
                </a:solidFill>
              </a:rPr>
              <a:t>- Kebijakan praktis untuk masalah sehari-hari</a:t>
            </a:r>
            <a:r>
              <a:rPr lang="id-ID" dirty="0" smtClean="0">
                <a:solidFill>
                  <a:srgbClr val="00B05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id-ID" b="1" dirty="0" smtClean="0">
                <a:solidFill>
                  <a:schemeClr val="accent6">
                    <a:lumMod val="75000"/>
                  </a:schemeClr>
                </a:solidFill>
              </a:rPr>
              <a:t>Pengkotbah</a:t>
            </a:r>
            <a:r>
              <a:rPr lang="id-ID" dirty="0" smtClean="0">
                <a:solidFill>
                  <a:srgbClr val="00B050"/>
                </a:solidFill>
              </a:rPr>
              <a:t> </a:t>
            </a:r>
            <a:r>
              <a:rPr lang="id-ID" dirty="0" smtClean="0">
                <a:solidFill>
                  <a:srgbClr val="00B050"/>
                </a:solidFill>
              </a:rPr>
              <a:t>- Semuanya sia-sia. Kebijakan manusia adalah sia-sia</a:t>
            </a:r>
            <a:r>
              <a:rPr lang="id-ID" dirty="0" smtClean="0">
                <a:solidFill>
                  <a:srgbClr val="00B05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id-ID" b="1" dirty="0" smtClean="0">
                <a:solidFill>
                  <a:schemeClr val="accent6">
                    <a:lumMod val="75000"/>
                  </a:schemeClr>
                </a:solidFill>
              </a:rPr>
              <a:t>Kidung </a:t>
            </a:r>
            <a:r>
              <a:rPr lang="id-ID" b="1" dirty="0" smtClean="0">
                <a:solidFill>
                  <a:schemeClr val="accent6">
                    <a:lumMod val="75000"/>
                  </a:schemeClr>
                </a:solidFill>
              </a:rPr>
              <a:t>Agung </a:t>
            </a:r>
            <a:r>
              <a:rPr lang="id-ID" dirty="0" smtClean="0">
                <a:solidFill>
                  <a:srgbClr val="00B050"/>
                </a:solidFill>
              </a:rPr>
              <a:t>- Nyanyian antara Salomo dan pengantin Shulammite-nya, menceritakan kasih antara seorang pria dan seorang wanita.</a:t>
            </a:r>
            <a:endParaRPr lang="id-ID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918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/>
            </a:r>
            <a:br>
              <a:rPr lang="id-ID" dirty="0" smtClean="0"/>
            </a:br>
            <a:r>
              <a:rPr lang="id-ID" b="1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Nubuat (Nabi-nabi Besar) </a:t>
            </a:r>
            <a:r>
              <a:rPr lang="id-ID" b="1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/>
            </a:r>
            <a:br>
              <a:rPr lang="id-ID" b="1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</a:br>
            <a:endParaRPr lang="id-ID" b="1" dirty="0">
              <a:solidFill>
                <a:srgbClr val="00B05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43346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id-ID" b="1" dirty="0" smtClean="0">
                <a:solidFill>
                  <a:srgbClr val="00B050"/>
                </a:solidFill>
                <a:latin typeface="Arial Narrow" pitchFamily="34" charset="0"/>
              </a:rPr>
              <a:t>Yesaya</a:t>
            </a:r>
            <a:r>
              <a:rPr lang="id-ID" dirty="0" smtClean="0">
                <a:solidFill>
                  <a:schemeClr val="accent4">
                    <a:lumMod val="75000"/>
                  </a:schemeClr>
                </a:solidFill>
                <a:latin typeface="Arial Narrow" pitchFamily="34" charset="0"/>
              </a:rPr>
              <a:t> - Melihat dosa Yehuda dan mengumumkan penghukuman Allah. Hizkia. Pemulihan dan berkat-berkat pada masa yang akan datang.</a:t>
            </a:r>
          </a:p>
          <a:p>
            <a:pPr marL="0" indent="0" algn="just">
              <a:buNone/>
            </a:pPr>
            <a:r>
              <a:rPr lang="id-ID" b="1" dirty="0" smtClean="0">
                <a:solidFill>
                  <a:srgbClr val="00B050"/>
                </a:solidFill>
                <a:latin typeface="Arial Narrow" pitchFamily="34" charset="0"/>
              </a:rPr>
              <a:t>Yeremia</a:t>
            </a:r>
            <a:r>
              <a:rPr lang="id-ID" dirty="0" smtClean="0">
                <a:solidFill>
                  <a:schemeClr val="accent4">
                    <a:lumMod val="75000"/>
                  </a:schemeClr>
                </a:solidFill>
                <a:latin typeface="Arial Narrow" pitchFamily="34" charset="0"/>
              </a:rPr>
              <a:t> - Dipanggil Allah untuk mengumumkan berita penghakiman atas Yehuda, yang kemudian terjadi. Allah menetapkan Perjanjian Baru.</a:t>
            </a:r>
          </a:p>
          <a:p>
            <a:pPr marL="0" indent="0" algn="just">
              <a:buNone/>
            </a:pPr>
            <a:r>
              <a:rPr lang="id-ID" b="1" dirty="0" smtClean="0">
                <a:solidFill>
                  <a:srgbClr val="00B050"/>
                </a:solidFill>
                <a:latin typeface="Arial Narrow" pitchFamily="34" charset="0"/>
              </a:rPr>
              <a:t>Ratapan</a:t>
            </a:r>
            <a:r>
              <a:rPr lang="id-ID" dirty="0" smtClean="0">
                <a:solidFill>
                  <a:schemeClr val="accent4">
                    <a:lumMod val="75000"/>
                  </a:schemeClr>
                </a:solidFill>
                <a:latin typeface="Arial Narrow" pitchFamily="34" charset="0"/>
              </a:rPr>
              <a:t> - 5 puisi ratapan. Mengisahkan kekalahan dan kejatuhan Yerusalem.</a:t>
            </a:r>
          </a:p>
          <a:p>
            <a:pPr marL="0" indent="0" algn="just">
              <a:buNone/>
            </a:pPr>
            <a:r>
              <a:rPr lang="id-ID" b="1" dirty="0" smtClean="0">
                <a:solidFill>
                  <a:srgbClr val="00B050"/>
                </a:solidFill>
                <a:latin typeface="Arial Narrow" pitchFamily="34" charset="0"/>
              </a:rPr>
              <a:t>Yehezkiel</a:t>
            </a:r>
            <a:r>
              <a:rPr lang="id-ID" dirty="0" smtClean="0">
                <a:solidFill>
                  <a:schemeClr val="accent4">
                    <a:lumMod val="75000"/>
                  </a:schemeClr>
                </a:solidFill>
                <a:latin typeface="Arial Narrow" pitchFamily="34" charset="0"/>
              </a:rPr>
              <a:t> - Ia melayani kaum Israel dalam pembuangan di Babilonia. Mengisahkan akhir zaman.</a:t>
            </a:r>
          </a:p>
          <a:p>
            <a:pPr marL="0" indent="0" algn="just">
              <a:buNone/>
            </a:pPr>
            <a:r>
              <a:rPr lang="id-ID" b="1" dirty="0" smtClean="0">
                <a:solidFill>
                  <a:srgbClr val="00B050"/>
                </a:solidFill>
                <a:latin typeface="Arial Narrow" pitchFamily="34" charset="0"/>
              </a:rPr>
              <a:t>Daniel </a:t>
            </a:r>
            <a:r>
              <a:rPr lang="id-ID" dirty="0" smtClean="0">
                <a:solidFill>
                  <a:schemeClr val="accent4">
                    <a:lumMod val="75000"/>
                  </a:schemeClr>
                </a:solidFill>
                <a:latin typeface="Arial Narrow" pitchFamily="34" charset="0"/>
              </a:rPr>
              <a:t>- Banyak penglihatan atas kejadian di masa depan yang terjadi baik terhadap kaum kafir maupun Israel.</a:t>
            </a:r>
            <a:endParaRPr lang="id-ID" dirty="0">
              <a:solidFill>
                <a:schemeClr val="accent4">
                  <a:lumMod val="75000"/>
                </a:schemeClr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418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r>
              <a:rPr lang="id-ID" dirty="0" smtClean="0">
                <a:solidFill>
                  <a:schemeClr val="accent2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Nabi-nabi kecil </a:t>
            </a:r>
            <a:endParaRPr lang="id-ID" dirty="0">
              <a:solidFill>
                <a:schemeClr val="accent2">
                  <a:lumMod val="7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583264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d-ID" b="1" dirty="0" smtClean="0">
                <a:solidFill>
                  <a:schemeClr val="accent4">
                    <a:lumMod val="75000"/>
                  </a:schemeClr>
                </a:solidFill>
                <a:latin typeface="Arial Narrow" pitchFamily="34" charset="0"/>
              </a:rPr>
              <a:t>Hosea</a:t>
            </a:r>
            <a:r>
              <a:rPr lang="id-ID" dirty="0" smtClean="0">
                <a:latin typeface="Arial Narrow" pitchFamily="34" charset="0"/>
              </a:rPr>
              <a:t> - Kisah Hosea dan istrinya yang tidak setia, Gomer. Merepresentasikan kasih dan kesetiaan Allah atas perzinahan spiritual bangsa Israel. Israel akan dihukum dan dipulihkan</a:t>
            </a:r>
            <a:r>
              <a:rPr lang="id-ID" dirty="0" smtClean="0">
                <a:latin typeface="Arial Narrow" pitchFamily="34" charset="0"/>
              </a:rPr>
              <a:t>.</a:t>
            </a:r>
          </a:p>
          <a:p>
            <a:pPr marL="0" indent="0" algn="just">
              <a:buNone/>
            </a:pPr>
            <a:r>
              <a:rPr lang="id-ID" b="1" dirty="0" smtClean="0">
                <a:solidFill>
                  <a:schemeClr val="accent4">
                    <a:lumMod val="75000"/>
                  </a:schemeClr>
                </a:solidFill>
                <a:latin typeface="Arial Narrow" pitchFamily="34" charset="0"/>
              </a:rPr>
              <a:t>Yoel</a:t>
            </a:r>
            <a:r>
              <a:rPr lang="id-ID" dirty="0" smtClean="0">
                <a:latin typeface="Arial Narrow" pitchFamily="34" charset="0"/>
              </a:rPr>
              <a:t> </a:t>
            </a:r>
            <a:r>
              <a:rPr lang="id-ID" dirty="0" smtClean="0">
                <a:latin typeface="Arial Narrow" pitchFamily="34" charset="0"/>
              </a:rPr>
              <a:t>- Mengumumkan masa depan yang mengerikan dengan menggunakan perumpamaan belalang. Penghukuman akan terjadi tetapi berkat-berkat akan menyusul</a:t>
            </a:r>
            <a:r>
              <a:rPr lang="id-ID" dirty="0" smtClean="0">
                <a:latin typeface="Arial Narrow" pitchFamily="34" charset="0"/>
              </a:rPr>
              <a:t>.</a:t>
            </a:r>
          </a:p>
          <a:p>
            <a:pPr marL="0" indent="0" algn="just">
              <a:buNone/>
            </a:pPr>
            <a:r>
              <a:rPr lang="id-ID" b="1" dirty="0" smtClean="0">
                <a:solidFill>
                  <a:schemeClr val="accent4">
                    <a:lumMod val="75000"/>
                  </a:schemeClr>
                </a:solidFill>
                <a:latin typeface="Arial Narrow" pitchFamily="34" charset="0"/>
              </a:rPr>
              <a:t>Amos</a:t>
            </a:r>
            <a:r>
              <a:rPr lang="id-ID" dirty="0" smtClean="0">
                <a:latin typeface="Arial Narrow" pitchFamily="34" charset="0"/>
              </a:rPr>
              <a:t> </a:t>
            </a:r>
            <a:r>
              <a:rPr lang="id-ID" dirty="0" smtClean="0">
                <a:latin typeface="Arial Narrow" pitchFamily="34" charset="0"/>
              </a:rPr>
              <a:t>- Mengingatkan Israel akan penghakiman yang akan terjadi. Israel menolak peringatan Allah</a:t>
            </a:r>
            <a:r>
              <a:rPr lang="id-ID" dirty="0" smtClean="0">
                <a:latin typeface="Arial Narrow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92337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lnSpcReduction="10000"/>
          </a:bodyPr>
          <a:lstStyle/>
          <a:p>
            <a:pPr marL="0" lvl="0" indent="0" algn="just">
              <a:buNone/>
            </a:pPr>
            <a:r>
              <a:rPr lang="id-ID" b="1" dirty="0">
                <a:solidFill>
                  <a:srgbClr val="8064A2">
                    <a:lumMod val="75000"/>
                  </a:srgbClr>
                </a:solidFill>
                <a:latin typeface="Arial Narrow" pitchFamily="34" charset="0"/>
              </a:rPr>
              <a:t>Obaja</a:t>
            </a:r>
            <a:r>
              <a:rPr lang="id-ID" dirty="0">
                <a:solidFill>
                  <a:prstClr val="black"/>
                </a:solidFill>
                <a:latin typeface="Arial Narrow" pitchFamily="34" charset="0"/>
              </a:rPr>
              <a:t> - Pengumuman melawan Edom, negara tetangga Israel yang bergembira atas penghakiman atas Yerusalem. Nubuatan mengenai kehancuran mereka.</a:t>
            </a:r>
          </a:p>
          <a:p>
            <a:pPr marL="0" lvl="0" indent="0" algn="just">
              <a:buNone/>
            </a:pPr>
            <a:r>
              <a:rPr lang="id-ID" b="1" dirty="0">
                <a:solidFill>
                  <a:srgbClr val="8064A2">
                    <a:lumMod val="75000"/>
                  </a:srgbClr>
                </a:solidFill>
                <a:latin typeface="Arial Narrow" pitchFamily="34" charset="0"/>
              </a:rPr>
              <a:t>Yunus</a:t>
            </a:r>
            <a:r>
              <a:rPr lang="id-ID" dirty="0">
                <a:solidFill>
                  <a:prstClr val="black"/>
                </a:solidFill>
                <a:latin typeface="Arial Narrow" pitchFamily="34" charset="0"/>
              </a:rPr>
              <a:t> - Yunus mengumumkan penghakiman yang akan datang terhadap Niniweh. Tetapi mereka bertobat dan penghakiman dibatalkan.</a:t>
            </a:r>
          </a:p>
          <a:p>
            <a:pPr marL="0" lvl="0" indent="0" algn="just">
              <a:buNone/>
            </a:pPr>
            <a:r>
              <a:rPr lang="id-ID" b="1" dirty="0">
                <a:solidFill>
                  <a:srgbClr val="8064A2">
                    <a:lumMod val="75000"/>
                  </a:srgbClr>
                </a:solidFill>
                <a:latin typeface="Arial Narrow" pitchFamily="34" charset="0"/>
              </a:rPr>
              <a:t>Mikha </a:t>
            </a:r>
            <a:r>
              <a:rPr lang="id-ID" dirty="0">
                <a:solidFill>
                  <a:prstClr val="black"/>
                </a:solidFill>
                <a:latin typeface="Arial Narrow" pitchFamily="34" charset="0"/>
              </a:rPr>
              <a:t>- Deskripsi lengkap mengenai kebusukan moral di semua tingkatan masyarakat Israel. Allah akan menghakimi tetapi juga akan mengampuni dan memulihkan.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82766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id-ID" sz="3400" b="1" dirty="0">
                <a:solidFill>
                  <a:schemeClr val="accent4">
                    <a:lumMod val="75000"/>
                  </a:schemeClr>
                </a:solidFill>
                <a:latin typeface="Arial Narrow" pitchFamily="34" charset="0"/>
              </a:rPr>
              <a:t>Nahum </a:t>
            </a:r>
            <a:r>
              <a:rPr lang="id-ID" sz="3400" dirty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- Niniweh telah murtad (sekitar 125 tahun sesudah Yunus) dan akan dihancurkan</a:t>
            </a:r>
            <a:r>
              <a:rPr lang="id-ID" sz="3400" dirty="0" smtClean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.</a:t>
            </a:r>
            <a:endParaRPr lang="id-ID" sz="3400" dirty="0" smtClean="0">
              <a:solidFill>
                <a:schemeClr val="accent6">
                  <a:lumMod val="50000"/>
                </a:schemeClr>
              </a:solidFill>
              <a:latin typeface="Arial Narrow" pitchFamily="34" charset="0"/>
            </a:endParaRPr>
          </a:p>
          <a:p>
            <a:pPr marL="0" indent="0" algn="just">
              <a:buNone/>
            </a:pPr>
            <a:r>
              <a:rPr lang="id-ID" sz="3400" b="1" dirty="0" smtClean="0">
                <a:solidFill>
                  <a:schemeClr val="accent4">
                    <a:lumMod val="75000"/>
                  </a:schemeClr>
                </a:solidFill>
                <a:latin typeface="Arial Narrow" pitchFamily="34" charset="0"/>
              </a:rPr>
              <a:t>Habakuk</a:t>
            </a:r>
            <a:r>
              <a:rPr lang="id-ID" sz="3400" dirty="0" smtClean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id-ID" sz="3400" dirty="0" smtClean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- Menjelang akhir kerajaan Yehuda, Habakuk bertanya kepada Allah mengapa Ia tidak bertindak atas dosa-dosa Yehuda. Allah menjawab Ia akan memakai tangan bangsa Babilonia. Habakuk bertanya bagaimana mungkin Allah memanfaatkan tangan suatu bangsa yang lebih busuk dari Yehuda</a:t>
            </a:r>
            <a:r>
              <a:rPr lang="id-ID" sz="3400" dirty="0" smtClean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.</a:t>
            </a:r>
          </a:p>
          <a:p>
            <a:pPr marL="0" indent="0" algn="just">
              <a:buNone/>
            </a:pPr>
            <a:r>
              <a:rPr lang="id-ID" sz="3400" b="1" dirty="0" smtClean="0">
                <a:solidFill>
                  <a:schemeClr val="accent4">
                    <a:lumMod val="75000"/>
                  </a:schemeClr>
                </a:solidFill>
                <a:latin typeface="Arial Narrow" pitchFamily="34" charset="0"/>
              </a:rPr>
              <a:t>Zefanya </a:t>
            </a:r>
            <a:r>
              <a:rPr lang="id-ID" sz="3400" dirty="0" smtClean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- Temanya adalah seputar Hari Tuhan dan penghakimanNya serta berkat-berkat yang akan terjadi sesudahnya. Yudea tidak akan bertobat, kecuali beberapa gelintir sisanya, dan mereka akan dipulihkan</a:t>
            </a:r>
            <a:r>
              <a:rPr lang="id-ID" sz="3400" dirty="0" smtClean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3559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id-ID" b="1" dirty="0">
                <a:solidFill>
                  <a:srgbClr val="8064A2">
                    <a:lumMod val="75000"/>
                  </a:srgbClr>
                </a:solidFill>
                <a:latin typeface="Arial Narrow" pitchFamily="34" charset="0"/>
              </a:rPr>
              <a:t>Hagai</a:t>
            </a:r>
            <a:r>
              <a:rPr lang="id-ID" dirty="0">
                <a:solidFill>
                  <a:srgbClr val="F79646">
                    <a:lumMod val="50000"/>
                  </a:srgbClr>
                </a:solidFill>
                <a:latin typeface="Arial Narrow" pitchFamily="34" charset="0"/>
              </a:rPr>
              <a:t> - Bangsa Israel gagal mengutamakan Allah, dengan membangun terlebih dahulu rumah mereka sendiri ketimbang Bait Allah. Karenanya, mereka tidak akan maju-maju.</a:t>
            </a:r>
          </a:p>
          <a:p>
            <a:pPr marL="0" lvl="0" indent="0" algn="just">
              <a:buNone/>
            </a:pPr>
            <a:r>
              <a:rPr lang="id-ID" b="1" dirty="0">
                <a:solidFill>
                  <a:srgbClr val="8064A2">
                    <a:lumMod val="75000"/>
                  </a:srgbClr>
                </a:solidFill>
                <a:latin typeface="Arial Narrow" pitchFamily="34" charset="0"/>
              </a:rPr>
              <a:t>Zakharia</a:t>
            </a:r>
            <a:r>
              <a:rPr lang="id-ID" dirty="0">
                <a:solidFill>
                  <a:srgbClr val="F79646">
                    <a:lumMod val="50000"/>
                  </a:srgbClr>
                </a:solidFill>
                <a:latin typeface="Arial Narrow" pitchFamily="34" charset="0"/>
              </a:rPr>
              <a:t> - Zakharia memberi semangat kepada bangsa Yahudi untuk menyelesaikan pembangunan Bait Allah. Banyak nubuatan Mesianik.</a:t>
            </a:r>
          </a:p>
          <a:p>
            <a:pPr marL="0" lvl="0" indent="0" algn="just">
              <a:buNone/>
            </a:pPr>
            <a:r>
              <a:rPr lang="id-ID" b="1" dirty="0">
                <a:solidFill>
                  <a:srgbClr val="8064A2">
                    <a:lumMod val="75000"/>
                  </a:srgbClr>
                </a:solidFill>
                <a:latin typeface="Arial Narrow" pitchFamily="34" charset="0"/>
              </a:rPr>
              <a:t>Maleakhi </a:t>
            </a:r>
            <a:r>
              <a:rPr lang="id-ID" dirty="0">
                <a:solidFill>
                  <a:srgbClr val="F79646">
                    <a:lumMod val="50000"/>
                  </a:srgbClr>
                </a:solidFill>
                <a:latin typeface="Arial Narrow" pitchFamily="34" charset="0"/>
              </a:rPr>
              <a:t>- Umat Allah tidak disiplin dalam menjalankan kewajiban mereka terhadap Allah. Semakin jauh dari Allah. Kompromistis dalam hal moral. Pengumuman akan penghakiman yang akan terjadi.</a:t>
            </a:r>
          </a:p>
          <a:p>
            <a:pPr marL="0" lvl="0" indent="0" algn="just">
              <a:buNone/>
            </a:pPr>
            <a:endParaRPr lang="id-ID" dirty="0">
              <a:solidFill>
                <a:prstClr val="black"/>
              </a:solidFill>
            </a:endParaRPr>
          </a:p>
          <a:p>
            <a:pPr marL="0" indent="0" algn="just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708575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340768"/>
            <a:ext cx="5304234" cy="4680520"/>
          </a:xfrm>
        </p:spPr>
      </p:pic>
    </p:spTree>
    <p:extLst>
      <p:ext uri="{BB962C8B-B14F-4D97-AF65-F5344CB8AC3E}">
        <p14:creationId xmlns:p14="http://schemas.microsoft.com/office/powerpoint/2010/main" val="4177352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1194</Words>
  <Application>Microsoft Office PowerPoint</Application>
  <PresentationFormat>On-screen Show (4:3)</PresentationFormat>
  <Paragraphs>75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APA ITU  PERJANJIAN LAMA ? </vt:lpstr>
      <vt:lpstr>PowerPoint Presentation</vt:lpstr>
      <vt:lpstr>PowerPoint Presentation</vt:lpstr>
      <vt:lpstr>PowerPoint Presentation</vt:lpstr>
      <vt:lpstr>PEMBAGIAN PERJANJIAN LAMA</vt:lpstr>
      <vt:lpstr>PowerPoint Presentation</vt:lpstr>
      <vt:lpstr> Kitab-kitab Hukum </vt:lpstr>
      <vt:lpstr> Kitab-kitab Sejarah </vt:lpstr>
      <vt:lpstr>PowerPoint Presentation</vt:lpstr>
      <vt:lpstr>PowerPoint Presentation</vt:lpstr>
      <vt:lpstr> Tiga Kitab Tentang Restorasi Israel </vt:lpstr>
      <vt:lpstr> Puisi </vt:lpstr>
      <vt:lpstr> Nubuat (Nabi-nabi Besar)  </vt:lpstr>
      <vt:lpstr>Nabi-nabi kecil 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APA ITU PERJANJIAN LAMA ? </dc:title>
  <dc:creator>TEMI SETYOWATI</dc:creator>
  <cp:lastModifiedBy>TEMI SETYOWATI</cp:lastModifiedBy>
  <cp:revision>21</cp:revision>
  <dcterms:created xsi:type="dcterms:W3CDTF">2015-09-07T06:19:24Z</dcterms:created>
  <dcterms:modified xsi:type="dcterms:W3CDTF">2015-09-09T08:31:56Z</dcterms:modified>
</cp:coreProperties>
</file>